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433" r:id="rId3"/>
    <p:sldId id="434" r:id="rId4"/>
    <p:sldId id="435" r:id="rId5"/>
    <p:sldId id="446" r:id="rId6"/>
    <p:sldId id="447" r:id="rId7"/>
    <p:sldId id="448" r:id="rId8"/>
    <p:sldId id="449" r:id="rId9"/>
    <p:sldId id="450" r:id="rId10"/>
    <p:sldId id="451" r:id="rId11"/>
    <p:sldId id="453" r:id="rId12"/>
    <p:sldId id="454" r:id="rId13"/>
    <p:sldId id="40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A9BF"/>
    <a:srgbClr val="ADC676"/>
    <a:srgbClr val="246E97"/>
    <a:srgbClr val="0B5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6" autoAdjust="0"/>
    <p:restoredTop sz="94674"/>
  </p:normalViewPr>
  <p:slideViewPr>
    <p:cSldViewPr snapToObjects="1">
      <p:cViewPr>
        <p:scale>
          <a:sx n="75" d="100"/>
          <a:sy n="75" d="100"/>
        </p:scale>
        <p:origin x="-1776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AB9FB-5ACC-F64A-8BB1-A708E676AF2E}" type="datetimeFigureOut">
              <a:rPr lang="en-US" smtClean="0"/>
              <a:pPr/>
              <a:t>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52D38-CD55-BA4F-850C-9354FBA147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5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17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tima"/>
                <a:cs typeface="Opti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ima"/>
                <a:cs typeface="Optim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Optima"/>
                <a:cs typeface="Opti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Optima"/>
                <a:cs typeface="Optim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ima"/>
                <a:cs typeface="Optim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emf"/><Relationship Id="rId7" Type="http://schemas.openxmlformats.org/officeDocument/2006/relationships/image" Target="../media/image2.emf"/><Relationship Id="rId8" Type="http://schemas.openxmlformats.org/officeDocument/2006/relationships/image" Target="../media/image3.emf"/><Relationship Id="rId9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waves.eps"/>
          <p:cNvPicPr>
            <a:picLocks noChangeAspect="1"/>
          </p:cNvPicPr>
          <p:nvPr userDrawn="1"/>
        </p:nvPicPr>
        <p:blipFill>
          <a:blip r:embed="rId6"/>
          <a:srcRect l="2985" t="-15830" r="7463" b="55446"/>
          <a:stretch>
            <a:fillRect/>
          </a:stretch>
        </p:blipFill>
        <p:spPr>
          <a:xfrm>
            <a:off x="0" y="5696164"/>
            <a:ext cx="9144000" cy="11618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82763"/>
            <a:ext cx="8229600" cy="421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IDA-LOGO2013.eps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86600" y="5696164"/>
            <a:ext cx="1600200" cy="857036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 userDrawn="1"/>
        </p:nvSpPr>
        <p:spPr>
          <a:xfrm>
            <a:off x="724725" y="6400800"/>
            <a:ext cx="4594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latin typeface="Optima"/>
                <a:cs typeface="Optima"/>
              </a:rPr>
              <a:t>INTERNATIONAL DEPLOYMENT</a:t>
            </a:r>
            <a:r>
              <a:rPr lang="en-US" sz="1400" b="0" i="0" baseline="0" dirty="0">
                <a:solidFill>
                  <a:schemeClr val="bg1"/>
                </a:solidFill>
                <a:latin typeface="Optima"/>
                <a:cs typeface="Optima"/>
              </a:rPr>
              <a:t> OF ACCELEROMETERS</a:t>
            </a:r>
            <a:endParaRPr lang="en-US" sz="1400" b="0" i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pic>
        <p:nvPicPr>
          <p:cNvPr id="18" name="Picture 17" descr="waves2.eps"/>
          <p:cNvPicPr>
            <a:picLocks noChangeAspect="1"/>
          </p:cNvPicPr>
          <p:nvPr userDrawn="1"/>
        </p:nvPicPr>
        <p:blipFill>
          <a:blip r:embed="rId8"/>
          <a:srcRect l="10366" t="18644" r="1646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</p:spPr>
      </p:pic>
      <p:pic>
        <p:nvPicPr>
          <p:cNvPr id="8" name="Picture 7" descr="GSN-logo.eps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28600" y="6172200"/>
            <a:ext cx="496125" cy="6225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AA9BF"/>
          </a:solidFill>
          <a:latin typeface="Optima"/>
          <a:ea typeface="+mj-ea"/>
          <a:cs typeface="Opti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B5183"/>
          </a:solidFill>
          <a:latin typeface="Optima"/>
          <a:ea typeface="+mn-ea"/>
          <a:cs typeface="Opti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ADC676"/>
          </a:solidFill>
          <a:latin typeface="Optima"/>
          <a:ea typeface="+mn-ea"/>
          <a:cs typeface="Opti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B5183"/>
          </a:solidFill>
          <a:latin typeface="Optima"/>
          <a:ea typeface="+mn-ea"/>
          <a:cs typeface="Opti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B5183"/>
          </a:solidFill>
          <a:latin typeface="Optima"/>
          <a:ea typeface="+mn-ea"/>
          <a:cs typeface="Opti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B5183"/>
          </a:solidFill>
          <a:latin typeface="Optima"/>
          <a:ea typeface="+mn-ea"/>
          <a:cs typeface="Opti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24.jpe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waves.eps"/>
          <p:cNvPicPr>
            <a:picLocks noChangeAspect="1"/>
          </p:cNvPicPr>
          <p:nvPr/>
        </p:nvPicPr>
        <p:blipFill>
          <a:blip r:embed="rId4">
            <a:alphaModFix amt="37000"/>
          </a:blip>
          <a:srcRect l="2985" t="-15830" r="7463" b="47680"/>
          <a:stretch>
            <a:fillRect/>
          </a:stretch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5200" y="6019800"/>
            <a:ext cx="545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INTERNATIONAL DEPLOYMENT</a:t>
            </a:r>
            <a:r>
              <a:rPr lang="en-US" sz="1400" b="0" i="1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 OF </a:t>
            </a:r>
            <a:r>
              <a:rPr lang="en-US" sz="1400" b="0" i="1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ACCELEROMETERS (IDA)</a:t>
            </a:r>
            <a:endParaRPr lang="en-US" sz="1400" b="0" i="1" dirty="0">
              <a:solidFill>
                <a:schemeClr val="accent1">
                  <a:lumMod val="40000"/>
                  <a:lumOff val="6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715000"/>
            <a:ext cx="7772400" cy="457200"/>
          </a:xfrm>
        </p:spPr>
        <p:txBody>
          <a:bodyPr>
            <a:normAutofit/>
          </a:bodyPr>
          <a:lstStyle/>
          <a:p>
            <a:pPr algn="r"/>
            <a:r>
              <a:rPr lang="en-US" sz="18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Carl </a:t>
            </a:r>
            <a:r>
              <a:rPr lang="en-US" sz="18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Ebeling</a:t>
            </a:r>
            <a:r>
              <a:rPr lang="en-US" sz="18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, IGPP, SIO, University of California, San Diego</a:t>
            </a:r>
            <a:endParaRPr lang="en-US" sz="1800" i="1" dirty="0">
              <a:solidFill>
                <a:schemeClr val="accent1">
                  <a:lumMod val="40000"/>
                  <a:lumOff val="6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419600" y="2044272"/>
            <a:ext cx="4724400" cy="2146728"/>
          </a:xfrm>
          <a:prstGeom prst="rect">
            <a:avLst/>
          </a:prstGeom>
          <a:gradFill flip="none" rotWithShape="1">
            <a:gsLst>
              <a:gs pos="27000">
                <a:schemeClr val="bg1">
                  <a:alpha val="88000"/>
                </a:schemeClr>
              </a:gs>
              <a:gs pos="83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DA-LOGO2013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89140"/>
            <a:ext cx="3124200" cy="1673260"/>
          </a:xfrm>
          <a:prstGeom prst="rect">
            <a:avLst/>
          </a:prstGeom>
          <a:effectLst>
            <a:outerShdw blurRad="101600" dist="38100" dir="2700000">
              <a:schemeClr val="tx1">
                <a:lumMod val="50000"/>
                <a:lumOff val="50000"/>
                <a:alpha val="81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95789" y="4648200"/>
            <a:ext cx="8015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Observatorio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Vulcanológico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 y </a:t>
            </a:r>
            <a:r>
              <a:rPr lang="en-US" sz="2400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Sismológico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 de Costa Rica</a:t>
            </a:r>
          </a:p>
          <a:p>
            <a:pPr algn="r"/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(OVSICORI), Heredia, Costa Rica, 30 January 2019</a:t>
            </a:r>
            <a:endParaRPr lang="en-US" sz="2400" i="1" dirty="0">
              <a:solidFill>
                <a:schemeClr val="accent1">
                  <a:lumMod val="40000"/>
                  <a:lumOff val="6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26" y="2087940"/>
            <a:ext cx="55028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Planned </a:t>
            </a:r>
            <a:r>
              <a:rPr lang="en-US" sz="24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Work </a:t>
            </a:r>
            <a:r>
              <a:rPr lang="en-US" sz="24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at</a:t>
            </a:r>
          </a:p>
          <a:p>
            <a:pPr algn="r"/>
            <a:r>
              <a:rPr lang="en-US" sz="24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Global Seismograph Network (GSN)</a:t>
            </a:r>
            <a:endParaRPr lang="en-US" sz="2400" b="1" i="1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  <a:p>
            <a:pPr algn="r"/>
            <a:r>
              <a:rPr lang="en-US" sz="24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Seismic Station JTS </a:t>
            </a:r>
          </a:p>
          <a:p>
            <a:pPr algn="r"/>
            <a:r>
              <a:rPr lang="en-US" sz="24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(Las Juntas de </a:t>
            </a:r>
            <a:r>
              <a:rPr lang="en-US" sz="2400" b="1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Abangares</a:t>
            </a:r>
            <a:r>
              <a:rPr lang="en-US" sz="24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-8467" y="0"/>
            <a:ext cx="9144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581400" y="5638800"/>
            <a:ext cx="6400800" cy="17526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3087" y="452735"/>
            <a:ext cx="6375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Determination of Seismometer Orientation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371600" y="57912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39688" anchor="ctr"/>
          <a:lstStyle/>
          <a:p>
            <a:pPr marL="39688"/>
            <a:r>
              <a:rPr lang="en-US" sz="1900" dirty="0" smtClean="0">
                <a:solidFill>
                  <a:schemeClr val="bg1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APS used to determine orientation of Compact Trillium</a:t>
            </a:r>
            <a:endParaRPr lang="en-US" sz="3700" dirty="0">
              <a:solidFill>
                <a:schemeClr val="bg1"/>
              </a:solidFill>
              <a:latin typeface="Helvetica" charset="0"/>
              <a:ea typeface="ヒラギノ角ゴ Pro W3" charset="0"/>
              <a:cs typeface="ヒラギノ角ゴ Pro W3" charset="0"/>
              <a:sym typeface="Helvetica" charset="0"/>
            </a:endParaRPr>
          </a:p>
        </p:txBody>
      </p:sp>
      <p:pic>
        <p:nvPicPr>
          <p:cNvPr id="12" name="Picture 11" descr="Compact Trillium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68400"/>
            <a:ext cx="3196742" cy="426232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43" y="4217839"/>
            <a:ext cx="3056890" cy="141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G_0142.jpg"/>
          <p:cNvPicPr>
            <a:picLocks noChangeAspect="1"/>
          </p:cNvPicPr>
          <p:nvPr/>
        </p:nvPicPr>
        <p:blipFill rotWithShape="1">
          <a:blip r:embed="rId6"/>
          <a:srcRect l="-115" t="10418" r="3595" b="-7813"/>
          <a:stretch/>
        </p:blipFill>
        <p:spPr bwMode="auto">
          <a:xfrm>
            <a:off x="5410200" y="1447800"/>
            <a:ext cx="1694551" cy="227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754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-8467" y="0"/>
            <a:ext cx="9144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581400" y="5638800"/>
            <a:ext cx="6400800" cy="17526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3087" y="452735"/>
            <a:ext cx="6375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Determination of Seismometer Orientation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5174543"/>
            <a:ext cx="8077200" cy="14548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169898"/>
              </a:buClr>
              <a:buSzPct val="100000"/>
              <a:buFont typeface="Helvetica" charset="0"/>
              <a:buChar char="•"/>
              <a:defRPr sz="28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53298"/>
              </a:buClr>
              <a:buSzPct val="100000"/>
              <a:buFont typeface="Wingdings" charset="2"/>
              <a:buChar char="v"/>
              <a:defRPr sz="24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20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D</a:t>
            </a: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etermination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of relative </a:t>
            </a:r>
            <a:r>
              <a:rPr lang="en-US" sz="20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ampitude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accurate to &lt; 1 %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D</a:t>
            </a: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etermination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of relative </a:t>
            </a: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orientation accurate to &lt; 1 </a:t>
            </a:r>
            <a:r>
              <a:rPr lang="en-US" sz="20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deg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2+ hours of </a:t>
            </a:r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microseismic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 background </a:t>
            </a: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noise usually sufficient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for </a:t>
            </a: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robust analysis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fo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64" y="1133094"/>
            <a:ext cx="5012436" cy="3972306"/>
          </a:xfrm>
          <a:prstGeom prst="rect">
            <a:avLst/>
          </a:prstGeom>
          <a:solidFill>
            <a:srgbClr val="0000FF"/>
          </a:solidFill>
        </p:spPr>
      </p:pic>
    </p:spTree>
    <p:extLst>
      <p:ext uri="{BB962C8B-B14F-4D97-AF65-F5344CB8AC3E}">
        <p14:creationId xmlns:p14="http://schemas.microsoft.com/office/powerpoint/2010/main" val="329834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-8467" y="0"/>
            <a:ext cx="9144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581400" y="5638800"/>
            <a:ext cx="6400800" cy="17526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6209" y="4643735"/>
            <a:ext cx="1826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Thank you!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8" name="Picture 2" descr="pi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066800"/>
            <a:ext cx="4648200" cy="3058026"/>
          </a:xfrm>
          <a:prstGeom prst="rect">
            <a:avLst/>
          </a:prstGeom>
          <a:noFill/>
        </p:spPr>
      </p:pic>
      <p:pic>
        <p:nvPicPr>
          <p:cNvPr id="11" name="Picture 10" descr="Scripps-Pier-sunset-John_Moore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077719"/>
            <a:ext cx="3276600" cy="49420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6600" y="6107668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DCE6F2"/>
                </a:solidFill>
                <a:latin typeface="Helvetica" charset="0"/>
              </a:rPr>
              <a:t>Pier at the Scripps Institution of Oceanography, UCSD</a:t>
            </a:r>
          </a:p>
        </p:txBody>
      </p:sp>
    </p:spTree>
    <p:extLst>
      <p:ext uri="{BB962C8B-B14F-4D97-AF65-F5344CB8AC3E}">
        <p14:creationId xmlns:p14="http://schemas.microsoft.com/office/powerpoint/2010/main" val="137676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 descr="pi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66800"/>
            <a:ext cx="4648200" cy="3058026"/>
          </a:xfrm>
          <a:prstGeom prst="rect">
            <a:avLst/>
          </a:prstGeom>
          <a:noFill/>
        </p:spPr>
      </p:pic>
      <p:pic>
        <p:nvPicPr>
          <p:cNvPr id="2" name="Picture 1" descr="Scripps-Pier-sunset-John_Moore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4800"/>
            <a:ext cx="3276600" cy="49420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57150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90"/>
                </a:solidFill>
                <a:latin typeface="Helvetica" charset="0"/>
              </a:rPr>
              <a:t>Pier at the Scripps Institution of Oceanography, UCSD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5867" y="4690533"/>
            <a:ext cx="21865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</a:rPr>
              <a:t>Thank you!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7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waves.eps"/>
          <p:cNvPicPr>
            <a:picLocks noChangeAspect="1"/>
          </p:cNvPicPr>
          <p:nvPr/>
        </p:nvPicPr>
        <p:blipFill>
          <a:blip r:embed="rId4">
            <a:alphaModFix amt="37000"/>
          </a:blip>
          <a:srcRect l="2985" t="-15830" r="7463" b="47680"/>
          <a:stretch>
            <a:fillRect/>
          </a:stretch>
        </p:blipFill>
        <p:spPr>
          <a:xfrm>
            <a:off x="-104801" y="6019800"/>
            <a:ext cx="9144000" cy="8382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 descr="GSN_4-2011_map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14522" r="9558" b="22356"/>
          <a:stretch/>
        </p:blipFill>
        <p:spPr>
          <a:xfrm>
            <a:off x="118872" y="731520"/>
            <a:ext cx="8851392" cy="5166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8358" y="5802868"/>
            <a:ext cx="5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67199" y="580286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(~100)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5791200"/>
            <a:ext cx="5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8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gsn_syste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4800"/>
            <a:ext cx="7239000" cy="551542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90600" y="57912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AA9BF"/>
                </a:solidFill>
                <a:latin typeface="Optima"/>
                <a:ea typeface="+mj-ea"/>
                <a:cs typeface="Optima"/>
              </a:defRPr>
            </a:lvl1pPr>
          </a:lstStyle>
          <a:p>
            <a:pPr algn="ctr"/>
            <a:r>
              <a:rPr lang="en-US" sz="24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GSN requirement:  Record </a:t>
            </a:r>
            <a:r>
              <a:rPr lang="en-US" sz="24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on scale </a:t>
            </a:r>
            <a:r>
              <a:rPr lang="en-US" sz="24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all seismic waves from Mw=9 earthquake at 3000 km</a:t>
            </a:r>
            <a:endParaRPr lang="en-US" sz="2400" i="1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3957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1752600"/>
            <a:ext cx="44704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90" y="1342390"/>
            <a:ext cx="3813810" cy="4144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352" y="452735"/>
            <a:ext cx="8155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Primary and Secondary Sensors at GSN Vault Stations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0" y="5257800"/>
            <a:ext cx="447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UOSS (United Arab Emirates) </a:t>
            </a:r>
          </a:p>
          <a:p>
            <a:pPr algn="ctr"/>
            <a:r>
              <a:rPr lang="en-US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STS-1s and STS-2</a:t>
            </a:r>
            <a:endParaRPr lang="en-US" sz="1600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1590" y="5650468"/>
            <a:ext cx="3737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JTS: STS-1s and STS-2 (not shown)</a:t>
            </a:r>
            <a:endParaRPr lang="en-US" sz="1600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8570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42390"/>
            <a:ext cx="3813810" cy="4144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0235" y="452735"/>
            <a:ext cx="3550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Aging STS-1 Seismometers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810" y="5650468"/>
            <a:ext cx="357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JTS: STS-1s and STS-2 (not shown)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1981200"/>
            <a:ext cx="47244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Streckeisen STS-1Z/VBB and STS-1H/VBB seismometers are experiencing increasing problems everywhere due to age.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At prime, exceptional performance.  But now: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longer manufactured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Spare parts not available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Replacements only via </a:t>
            </a:r>
            <a:r>
              <a:rPr lang="en-US" dirty="0" err="1" smtClean="0">
                <a:solidFill>
                  <a:srgbClr val="FFFFFF"/>
                </a:solidFill>
              </a:rPr>
              <a:t>cannabalism</a:t>
            </a:r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Upkeep and maintenance in turn more challenging</a:t>
            </a:r>
          </a:p>
        </p:txBody>
      </p:sp>
    </p:spTree>
    <p:extLst>
      <p:ext uri="{BB962C8B-B14F-4D97-AF65-F5344CB8AC3E}">
        <p14:creationId xmlns:p14="http://schemas.microsoft.com/office/powerpoint/2010/main" val="329207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4015" y="452735"/>
            <a:ext cx="501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STS-1 Seismometers: Aging at JTS, too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51" y="1407287"/>
            <a:ext cx="6404737" cy="3698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29" y="2294890"/>
            <a:ext cx="2720340" cy="3191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285" y="4825365"/>
            <a:ext cx="2596515" cy="1499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0029" y="5602069"/>
            <a:ext cx="334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2018-026 12:32 M5.6 13 km WNW of Santa Maria, Colombia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(delta = 11.7 deg.)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6999" y="6248400"/>
            <a:ext cx="259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30-minute-long record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3800" y="5040868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4-hour-long record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1611868"/>
            <a:ext cx="96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STS-1 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2069068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STS-1 H1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96200" y="2678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STS-1 H2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1" y="3135868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STS-2.5 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3669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STS-2.5 H1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4202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STS-2.5 H2</a:t>
            </a:r>
          </a:p>
        </p:txBody>
      </p:sp>
    </p:spTree>
    <p:extLst>
      <p:ext uri="{BB962C8B-B14F-4D97-AF65-F5344CB8AC3E}">
        <p14:creationId xmlns:p14="http://schemas.microsoft.com/office/powerpoint/2010/main" val="331259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-8467" y="0"/>
            <a:ext cx="9144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581400" y="5638800"/>
            <a:ext cx="6400800" cy="17526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09661" y="452735"/>
            <a:ext cx="6362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LP (360 s) Replacements for STS-1 Seismometers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1490008"/>
            <a:ext cx="647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Few low-noise very long-period (360 s)seismometers: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Heavy investment in R &amp; 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Testing difficult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Significant engineering and manufacturing challenges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H</a:t>
            </a:r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igh cost but low demand </a:t>
            </a: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81200" y="4095452"/>
            <a:ext cx="637457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FF"/>
                </a:solidFill>
                <a:latin typeface="Helvetica"/>
                <a:cs typeface="Helvetica"/>
              </a:rPr>
              <a:t>Solution: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Install borehole-package STS-6A in cored hole in vault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Sensitivity: 2 x 600 V/m/s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Response: Flat to ground velocity, 2.78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mHz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to 50 Hz</a:t>
            </a:r>
            <a:endParaRPr lang="en-US" sz="16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Package: 153 mm diameter x 610 mm long (6 in </a:t>
            </a:r>
            <a:r>
              <a:rPr lang="en-US" sz="1600" dirty="0" err="1" smtClean="0">
                <a:solidFill>
                  <a:srgbClr val="FFFFFF"/>
                </a:solidFill>
                <a:latin typeface="Helvetica"/>
                <a:cs typeface="Helvetica"/>
              </a:rPr>
              <a:t>dia</a:t>
            </a: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 x 24 in)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Weight: 30 kg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Helvetica"/>
                <a:cs typeface="Helvetica"/>
              </a:rPr>
              <a:t>Power draw: 0.9 W, max &lt; 2 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828800"/>
            <a:ext cx="1905000" cy="3676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8227" y="5162490"/>
            <a:ext cx="1151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Helvetica"/>
                <a:cs typeface="Helvetica"/>
              </a:rPr>
              <a:t>STS-6A</a:t>
            </a:r>
            <a:endParaRPr lang="en-US" sz="2000" b="1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8963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-8466" y="1"/>
            <a:ext cx="9170172" cy="6879042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581400" y="5638800"/>
            <a:ext cx="6400800" cy="17526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90011" y="452735"/>
            <a:ext cx="310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Core Drilling at JTS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960" y="1249680"/>
            <a:ext cx="1920240" cy="256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387600"/>
            <a:ext cx="2438400" cy="325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560" y="914400"/>
            <a:ext cx="2926080" cy="2194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560" y="4069080"/>
            <a:ext cx="1920240" cy="256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3352800"/>
            <a:ext cx="1920240" cy="2560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1314510"/>
            <a:ext cx="136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Coring  rig</a:t>
            </a:r>
            <a:endParaRPr lang="en-US" sz="2000" dirty="0">
              <a:solidFill>
                <a:schemeClr val="tx2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6818" y="6019800"/>
            <a:ext cx="2408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Core extraction tool</a:t>
            </a:r>
            <a:endParaRPr lang="en-US" sz="2000" dirty="0">
              <a:solidFill>
                <a:schemeClr val="tx2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3818" y="5715000"/>
            <a:ext cx="2416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Goal depth ~ 1m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~5-6 cm/h</a:t>
            </a:r>
            <a:endParaRPr lang="en-US" sz="2000" dirty="0">
              <a:solidFill>
                <a:schemeClr val="tx2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171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581400" y="5638800"/>
            <a:ext cx="6400800" cy="17526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3087" y="452735"/>
            <a:ext cx="6375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Determination of Seismometer Orientation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38200" y="1752600"/>
            <a:ext cx="7696200" cy="4343400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tima"/>
                <a:ea typeface="+mn-ea"/>
                <a:cs typeface="Optim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tima"/>
                <a:ea typeface="+mn-ea"/>
                <a:cs typeface="Optim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tima"/>
                <a:ea typeface="+mn-ea"/>
                <a:cs typeface="Optim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tima"/>
                <a:ea typeface="+mn-ea"/>
                <a:cs typeface="Optim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tima"/>
                <a:ea typeface="+mn-ea"/>
                <a:cs typeface="Optim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vetica"/>
                <a:cs typeface="Helvetica"/>
              </a:rPr>
              <a:t>Elements of independent calibration/recording system are used to determine orientation of seismometer</a:t>
            </a:r>
          </a:p>
          <a:p>
            <a:pPr algn="l">
              <a:lnSpc>
                <a:spcPct val="90000"/>
              </a:lnSpc>
              <a:buFont typeface="Wingdings" charset="2"/>
              <a:buNone/>
            </a:pPr>
            <a:endParaRPr lang="en-US" sz="2400" dirty="0" smtClean="0">
              <a:solidFill>
                <a:schemeClr val="hlink"/>
              </a:solidFill>
              <a:latin typeface="Helvetica"/>
              <a:cs typeface="Helvetica"/>
            </a:endParaRPr>
          </a:p>
          <a:p>
            <a:pPr algn="l">
              <a:lnSpc>
                <a:spcPct val="90000"/>
              </a:lnSpc>
              <a:buFont typeface="Wingdings" charset="2"/>
              <a:buNone/>
            </a:pPr>
            <a:endParaRPr lang="en-US" sz="2400" dirty="0" smtClean="0">
              <a:solidFill>
                <a:schemeClr val="hlink"/>
              </a:solidFill>
              <a:latin typeface="Helvetica"/>
              <a:cs typeface="Helvetica"/>
            </a:endParaRPr>
          </a:p>
          <a:p>
            <a:pPr algn="l"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  <a:latin typeface="Helvetica"/>
              <a:cs typeface="Helvetica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00400"/>
            <a:ext cx="2698750" cy="202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MG_0142.jpg"/>
          <p:cNvPicPr>
            <a:picLocks noChangeAspect="1"/>
          </p:cNvPicPr>
          <p:nvPr/>
        </p:nvPicPr>
        <p:blipFill rotWithShape="1">
          <a:blip r:embed="rId5"/>
          <a:srcRect l="-115" t="10418" r="3595" b="-7813"/>
          <a:stretch/>
        </p:blipFill>
        <p:spPr bwMode="auto">
          <a:xfrm>
            <a:off x="1550598" y="2791147"/>
            <a:ext cx="2259402" cy="303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371600" y="57912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39688" anchor="ctr"/>
          <a:lstStyle/>
          <a:p>
            <a:pPr marL="39688"/>
            <a:r>
              <a:rPr lang="en-US" sz="1900" dirty="0" err="1">
                <a:solidFill>
                  <a:schemeClr val="bg1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Nanometrics</a:t>
            </a:r>
            <a:r>
              <a:rPr lang="en-US" sz="1900" dirty="0">
                <a:solidFill>
                  <a:schemeClr val="bg1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1900" dirty="0" smtClean="0">
                <a:solidFill>
                  <a:schemeClr val="bg1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Compact </a:t>
            </a:r>
            <a:r>
              <a:rPr lang="en-US" sz="1900" dirty="0">
                <a:solidFill>
                  <a:schemeClr val="bg1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Trillium 120 and Taurus digitizer</a:t>
            </a:r>
            <a:endParaRPr lang="en-US" sz="3700" dirty="0">
              <a:solidFill>
                <a:schemeClr val="bg1"/>
              </a:solidFill>
              <a:latin typeface="Helvetica" charset="0"/>
              <a:ea typeface="ヒラギノ角ゴ Pro W3" charset="0"/>
              <a:cs typeface="ヒラギノ角ゴ Pro W3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5034</TotalTime>
  <Words>504</Words>
  <Application>Microsoft Macintosh PowerPoint</Application>
  <PresentationFormat>On-screen Show (4:3)</PresentationFormat>
  <Paragraphs>93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IGPP SIO UCSD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IDA</dc:title>
  <dc:creator>Jennifer Matthews</dc:creator>
  <cp:lastModifiedBy>IGPP</cp:lastModifiedBy>
  <cp:revision>331</cp:revision>
  <dcterms:created xsi:type="dcterms:W3CDTF">2013-06-27T21:31:22Z</dcterms:created>
  <dcterms:modified xsi:type="dcterms:W3CDTF">2019-01-30T14:37:38Z</dcterms:modified>
</cp:coreProperties>
</file>